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75"/>
  </p:notesMasterIdLst>
  <p:sldIdLst>
    <p:sldId id="361" r:id="rId3"/>
    <p:sldId id="292" r:id="rId4"/>
    <p:sldId id="404" r:id="rId5"/>
    <p:sldId id="293" r:id="rId6"/>
    <p:sldId id="358" r:id="rId7"/>
    <p:sldId id="359" r:id="rId8"/>
    <p:sldId id="300" r:id="rId9"/>
    <p:sldId id="302" r:id="rId10"/>
    <p:sldId id="299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294" r:id="rId20"/>
    <p:sldId id="295" r:id="rId21"/>
    <p:sldId id="296" r:id="rId22"/>
    <p:sldId id="311" r:id="rId23"/>
    <p:sldId id="298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6" r:id="rId46"/>
    <p:sldId id="333" r:id="rId47"/>
    <p:sldId id="335" r:id="rId48"/>
    <p:sldId id="334" r:id="rId49"/>
    <p:sldId id="337" r:id="rId50"/>
    <p:sldId id="338" r:id="rId51"/>
    <p:sldId id="339" r:id="rId52"/>
    <p:sldId id="340" r:id="rId53"/>
    <p:sldId id="345" r:id="rId54"/>
    <p:sldId id="341" r:id="rId55"/>
    <p:sldId id="342" r:id="rId56"/>
    <p:sldId id="343" r:id="rId57"/>
    <p:sldId id="344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60" r:id="rId70"/>
    <p:sldId id="357" r:id="rId71"/>
    <p:sldId id="405" r:id="rId72"/>
    <p:sldId id="406" r:id="rId73"/>
    <p:sldId id="286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69" autoAdjust="0"/>
    <p:restoredTop sz="96790" autoAdjust="0"/>
  </p:normalViewPr>
  <p:slideViewPr>
    <p:cSldViewPr snapToGrid="0">
      <p:cViewPr varScale="1">
        <p:scale>
          <a:sx n="148" d="100"/>
          <a:sy n="148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D9998-DA2D-4645-9D68-9193AE2FFD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06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9F90-FC83-09A3-67A1-0AB1F2276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4F54C-A14C-03A6-750B-DF7BE93A8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73943-7B0A-8861-8BDF-142D432A3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20D4C-8630-C576-FA60-8DD2CC78F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9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6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10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CC331EB7-4907-3B50-726B-D3FD905E0B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20AF0D9-129F-44DC-ACEA-BB5AB149A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834" y="5708569"/>
            <a:ext cx="9144000" cy="5250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23735-A4D6-4092-A7B8-F3632A429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834" y="4734692"/>
            <a:ext cx="9144000" cy="935091"/>
          </a:xfrm>
        </p:spPr>
        <p:txBody>
          <a:bodyPr anchor="b"/>
          <a:lstStyle>
            <a:lvl1pPr algn="ctr">
              <a:defRPr sz="6000">
                <a:solidFill>
                  <a:srgbClr val="E42D3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870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151E-C327-42F9-8EA5-95CBBC5B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ye" panose="020E080307050006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08C71-96AB-4A29-8CF1-28E3CFEE4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432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5BD6-6C52-4813-A06D-4AC4718C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A9EF9-DCF4-4385-8D4F-71BE838CB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95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7DA3-71FA-4000-8469-F49B1873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AB1F-3C12-4BED-AF6F-2ED84F6F0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20152-7D1B-423B-ACF1-6F3B4992C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424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7F4A-9DB9-44F4-965D-58EA9369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6EDE4-132A-4068-9D14-DE6B4969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9248-F928-43F3-9A36-9114A765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0EE25-BD82-4681-B589-D2BC75A56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44280-BD82-4C0B-AAC8-1967B752C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539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8DCD-12E0-41A0-A090-11A4784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010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B6704-F12D-4F4E-95F3-085594D9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53045-C39A-461A-9FA8-4CD0D2C1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E7230-C3F4-4FCF-959C-12F6302E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27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A6CA-E608-47FA-B6E0-E158D970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ACF63-8512-40D1-AB8A-8BED25A3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C7B58-BEFB-45AF-8DDF-A56D1755D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53A98-3C7F-4DA2-950A-2C221C9E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C0346-DAA3-47A3-B813-8AAEE9FB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58B08-22E9-4E68-B75C-7AEAD6A7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83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B9CD-9D91-43F9-91F0-10B91CA0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A51FF-87E5-4130-A6A9-60B3B9538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FCC86-FF3D-4285-AF29-F7222A94B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8E4A1-3D74-4E93-BEAD-54F93DCF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2D188-45B6-4FCF-A116-0135AABF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B3D74-878C-4525-B66F-2D81B282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165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F7B3-E3A1-410E-8E00-6D288943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E179A-B69C-4BA3-A22A-60C8E4E8F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E896-848B-4828-9663-0833F827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E678C-5E1F-4A5F-81D1-60EB89A2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1EC3-C11B-4453-8AD0-3B0834D2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981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BCAE8-17D3-4D6B-9FC9-968C438F0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C0537-3F43-47F1-A33B-87CAEAF7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7D28D-7F7F-4A1B-B000-10AC17FF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F8DD-B34C-40FD-93C1-484F62BD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50A5B-0546-423D-BEBD-970CBA66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10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D9E2B-04DA-4EC6-8EC1-65F963C6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74D53-D351-416D-911A-08B81403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8D8C-25C6-409D-9E29-29208D1C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876BD-CA95-4813-B823-2C7AE2FEDBDC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6FC6B-04BB-4453-A8B1-BEFA55DC1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BBA0-D58D-484C-985A-E2559FFFD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striped background&#10;&#10;Description automatically generated">
            <a:extLst>
              <a:ext uri="{FF2B5EF4-FFF2-40B4-BE49-F238E27FC236}">
                <a16:creationId xmlns:a16="http://schemas.microsoft.com/office/drawing/2014/main" id="{5ED6F9B6-61BB-5B3A-55DD-8381D9EA775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gi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1AB8-88B8-4F20-A7F8-41F76EF94E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000" dirty="0">
                <a:solidFill>
                  <a:srgbClr val="E42D30"/>
                </a:solidFill>
              </a:rPr>
              <a:t>Tales from the .NET 8 Migration Trenches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B79AAA2-F935-74F9-BF6E-EB6C451D0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Jimmy Bogard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791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D95-869A-9A8D-D318-147C2B6C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HTTP endpoints Inventory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DA220-3B49-C298-6A12-B32C1AB43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702" y="1825625"/>
            <a:ext cx="6814595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6989-E8C0-614D-9815-0B3F4301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0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D95-869A-9A8D-D318-147C2B6C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HTTP endpoints Inventory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6989-E8C0-614D-9815-0B3F4301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776EA-5051-4C46-BE10-867473E0B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Controllers: 6</a:t>
            </a:r>
          </a:p>
          <a:p>
            <a:r>
              <a:rPr lang="en-US" dirty="0"/>
              <a:t>Actions: 58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8D98C5-44EB-9C53-498B-3071F2504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4819"/>
              </p:ext>
            </p:extLst>
          </p:nvPr>
        </p:nvGraphicFramePr>
        <p:xfrm>
          <a:off x="2754774" y="3254521"/>
          <a:ext cx="79402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241">
                  <a:extLst>
                    <a:ext uri="{9D8B030D-6E8A-4147-A177-3AD203B41FA5}">
                      <a16:colId xmlns:a16="http://schemas.microsoft.com/office/drawing/2014/main" val="1180385337"/>
                    </a:ext>
                  </a:extLst>
                </a:gridCol>
                <a:gridCol w="1238491">
                  <a:extLst>
                    <a:ext uri="{9D8B030D-6E8A-4147-A177-3AD203B41FA5}">
                      <a16:colId xmlns:a16="http://schemas.microsoft.com/office/drawing/2014/main" val="128283022"/>
                    </a:ext>
                  </a:extLst>
                </a:gridCol>
                <a:gridCol w="1782502">
                  <a:extLst>
                    <a:ext uri="{9D8B030D-6E8A-4147-A177-3AD203B41FA5}">
                      <a16:colId xmlns:a16="http://schemas.microsoft.com/office/drawing/2014/main" val="333746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Ctor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7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ContosoUniversity.Features.Department.UiController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01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ContosoUniversity.Features.Student.UiController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239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ContosoUniversity.Features.Instructor.UiController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334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ContosoUniversity.Features.Home.UiController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889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ContosoUniversity.Features.Course.UiController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520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ContosoUniversity.Features.Account.UiController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41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45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B9A4-D9CD-63CD-91EA-A977DDF6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ASP.NET MVC Features and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5CDAF-C5CC-55C3-3FFA-76677BFB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681" y="1825625"/>
            <a:ext cx="84386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1F82-4D8A-F552-F4F0-769975D9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8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9ED8-56D3-BFD4-38B8-8FB3DB3E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75716-7123-7640-C9CA-61226F96D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5100" y="2216944"/>
            <a:ext cx="6781800" cy="3568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675D-7C06-B25E-86A5-F97BC062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73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B068-225D-18A6-DA22-BDF5B958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OWIN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B8A86D-E20F-296C-78AF-FF620056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324" y="1825625"/>
            <a:ext cx="4795352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4A7EB-FE8F-74BA-E1CA-E85F9E17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1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ADE8-49D0-EE3B-B74A-5658E33E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AD055-05D2-DC69-9D38-7DF3DF165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4536"/>
            <a:ext cx="10515600" cy="33535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FB116-AB27-DEAE-A498-F436E9C8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8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C807-CA40-6662-200C-AF711BC4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0B1E1-43E3-8D5A-4F81-51C829DA7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547" y="1825625"/>
            <a:ext cx="886090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19A39-B782-559E-AE22-3532172B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14C7-5D4D-2E38-C36D-D4FAA7B0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1D13C-EA75-1574-8DA8-D92BB5A47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C0A42-5E1E-2547-BCBC-DCF53AE6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68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2050" name="Picture 2" descr="Before starting the migration">
            <a:extLst>
              <a:ext uri="{FF2B5EF4-FFF2-40B4-BE49-F238E27FC236}">
                <a16:creationId xmlns:a16="http://schemas.microsoft.com/office/drawing/2014/main" id="{AA3E3226-FA87-AD15-9207-E4D058EE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011868"/>
            <a:ext cx="87249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15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074" name="Picture 2" descr="start updating routes">
            <a:extLst>
              <a:ext uri="{FF2B5EF4-FFF2-40B4-BE49-F238E27FC236}">
                <a16:creationId xmlns:a16="http://schemas.microsoft.com/office/drawing/2014/main" id="{934AD7FE-518D-F0E5-A0CA-EE9B9EF7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12192000" cy="36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2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23960" y="402803"/>
            <a:ext cx="11868040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 </a:t>
            </a:r>
            <a:br>
              <a:rPr lang="en-US" sz="6600" dirty="0">
                <a:solidFill>
                  <a:prstClr val="black"/>
                </a:solidFill>
              </a:rPr>
            </a:br>
            <a:r>
              <a:rPr lang="en-US" sz="6600" dirty="0">
                <a:solidFill>
                  <a:prstClr val="black"/>
                </a:solidFill>
              </a:rPr>
              <a:t>.NET 8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791005" y="30787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33" y="50229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52" y="51953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125" y="58059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820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098" name="Picture 2" descr="Microsoft.AspNetCore.SystemWebAdapters">
            <a:extLst>
              <a:ext uri="{FF2B5EF4-FFF2-40B4-BE49-F238E27FC236}">
                <a16:creationId xmlns:a16="http://schemas.microsoft.com/office/drawing/2014/main" id="{DDC601B7-B51C-4BD3-D00C-31F6E40A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763"/>
            <a:ext cx="12192000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7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882AE6-6D53-441F-39A8-F14EF8C0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470150"/>
            <a:ext cx="9271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146" name="Picture 2" descr="final pic">
            <a:extLst>
              <a:ext uri="{FF2B5EF4-FFF2-40B4-BE49-F238E27FC236}">
                <a16:creationId xmlns:a16="http://schemas.microsoft.com/office/drawing/2014/main" id="{C4A75D65-2567-5709-CA81-D653A730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74950"/>
            <a:ext cx="86868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3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C6AA4-2A22-F68A-3CC7-21901A68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.NET Upgrade Assistant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33A3E-426B-B572-7CF4-FA8DB1889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4B58B-0F6B-C321-BCCD-57DF8799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32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Step: Empty Proxy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074" name="Picture 2" descr="start updating routes">
            <a:extLst>
              <a:ext uri="{FF2B5EF4-FFF2-40B4-BE49-F238E27FC236}">
                <a16:creationId xmlns:a16="http://schemas.microsoft.com/office/drawing/2014/main" id="{934AD7FE-518D-F0E5-A0CA-EE9B9EF7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12192000" cy="36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439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B568-EEA6-9935-C71C-D154D253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Proxy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4061F-ACBE-6A75-25C8-F999DE8A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0D92A-2BB4-9B5F-F727-7330BFBE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8695"/>
            <a:ext cx="3276600" cy="1651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C425CB6-E954-9FD4-D2CC-2DABA073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15" y="1655030"/>
            <a:ext cx="6867646" cy="384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68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C1E-F253-00BB-7CA9-E475351F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Shared Library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A3E6E-11EE-E783-383B-2981FC5C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A1C1AD-EA43-E658-1D85-F64AFF5600CD}"/>
              </a:ext>
            </a:extLst>
          </p:cNvPr>
          <p:cNvSpPr/>
          <p:nvPr/>
        </p:nvSpPr>
        <p:spPr>
          <a:xfrm>
            <a:off x="3581400" y="3231266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01AF2-3978-201E-9493-34532CFB2229}"/>
              </a:ext>
            </a:extLst>
          </p:cNvPr>
          <p:cNvSpPr/>
          <p:nvPr/>
        </p:nvSpPr>
        <p:spPr>
          <a:xfrm>
            <a:off x="6172200" y="3231266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</p:spTree>
    <p:extLst>
      <p:ext uri="{BB962C8B-B14F-4D97-AF65-F5344CB8AC3E}">
        <p14:creationId xmlns:p14="http://schemas.microsoft.com/office/powerpoint/2010/main" val="2396686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C1E-F253-00BB-7CA9-E475351F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A3E6E-11EE-E783-383B-2981FC5C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32194-D38D-809E-9B0A-DAD14214C3F6}"/>
              </a:ext>
            </a:extLst>
          </p:cNvPr>
          <p:cNvSpPr/>
          <p:nvPr/>
        </p:nvSpPr>
        <p:spPr>
          <a:xfrm>
            <a:off x="3802283" y="4191965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2C270-9C71-03B1-DC4E-05035FCEEDA2}"/>
              </a:ext>
            </a:extLst>
          </p:cNvPr>
          <p:cNvSpPr/>
          <p:nvPr/>
        </p:nvSpPr>
        <p:spPr>
          <a:xfrm>
            <a:off x="6393083" y="4191965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F6E96-9D07-8C0B-0927-8E46DFF9A11B}"/>
              </a:ext>
            </a:extLst>
          </p:cNvPr>
          <p:cNvSpPr/>
          <p:nvPr/>
        </p:nvSpPr>
        <p:spPr>
          <a:xfrm>
            <a:off x="5097683" y="2210765"/>
            <a:ext cx="1447800" cy="1066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Library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40A9E90-C02E-6AD6-9670-416EB3E7A3DD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5400000" flipH="1" flipV="1">
            <a:off x="4716683" y="3087065"/>
            <a:ext cx="914400" cy="12954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23F1AE4-DF93-BEFC-5BF7-DCA5FEC84E46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16200000" flipV="1">
            <a:off x="6012083" y="3087065"/>
            <a:ext cx="914400" cy="129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0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D032-4D6C-81DF-EEA6-67D57498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Share?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7853-8211-B515-4BAB-AE5F8E4B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  <a:p>
            <a:pPr lvl="1"/>
            <a:r>
              <a:rPr lang="en-US" dirty="0"/>
              <a:t>EF Core models</a:t>
            </a:r>
          </a:p>
          <a:p>
            <a:pPr lvl="1"/>
            <a:r>
              <a:rPr lang="en-US" dirty="0"/>
              <a:t>Domain model</a:t>
            </a:r>
          </a:p>
          <a:p>
            <a:r>
              <a:rPr lang="en-US" dirty="0"/>
              <a:t>Business Logic</a:t>
            </a:r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/>
              <a:t>Helpers</a:t>
            </a:r>
          </a:p>
          <a:p>
            <a:pPr lvl="1"/>
            <a:r>
              <a:rPr lang="en-US" dirty="0"/>
              <a:t>Handlers</a:t>
            </a:r>
          </a:p>
          <a:p>
            <a:r>
              <a:rPr lang="en-US" dirty="0"/>
              <a:t>Any non-UI code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72359-C54A-6E78-E2CA-9E7A2679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3431A-DA87-EF4A-FA6C-28CD83AC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05" y="2372399"/>
            <a:ext cx="6465667" cy="261942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92CF63-7C81-09E7-A77B-A53BCC6C7DF6}"/>
              </a:ext>
            </a:extLst>
          </p:cNvPr>
          <p:cNvSpPr/>
          <p:nvPr/>
        </p:nvSpPr>
        <p:spPr>
          <a:xfrm>
            <a:off x="5671595" y="2789499"/>
            <a:ext cx="5463251" cy="43983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C1E-F253-00BB-7CA9-E475351F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Framework(s)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A3E6E-11EE-E783-383B-2981FC5C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32194-D38D-809E-9B0A-DAD14214C3F6}"/>
              </a:ext>
            </a:extLst>
          </p:cNvPr>
          <p:cNvSpPr/>
          <p:nvPr/>
        </p:nvSpPr>
        <p:spPr>
          <a:xfrm>
            <a:off x="3802283" y="4191965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4.8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2C270-9C71-03B1-DC4E-05035FCEEDA2}"/>
              </a:ext>
            </a:extLst>
          </p:cNvPr>
          <p:cNvSpPr/>
          <p:nvPr/>
        </p:nvSpPr>
        <p:spPr>
          <a:xfrm>
            <a:off x="6393083" y="4191965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F6E96-9D07-8C0B-0927-8E46DFF9A11B}"/>
              </a:ext>
            </a:extLst>
          </p:cNvPr>
          <p:cNvSpPr/>
          <p:nvPr/>
        </p:nvSpPr>
        <p:spPr>
          <a:xfrm>
            <a:off x="5097683" y="2210765"/>
            <a:ext cx="1447800" cy="1066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netstandard2.0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40A9E90-C02E-6AD6-9670-416EB3E7A3DD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5400000" flipH="1" flipV="1">
            <a:off x="4716683" y="3087065"/>
            <a:ext cx="914400" cy="12954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23F1AE4-DF93-BEFC-5BF7-DCA5FEC84E46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16200000" flipV="1">
            <a:off x="6012083" y="3087065"/>
            <a:ext cx="914400" cy="129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56EC8C-4153-1B41-7E8E-D7481B121272}"/>
              </a:ext>
            </a:extLst>
          </p:cNvPr>
          <p:cNvSpPr txBox="1"/>
          <p:nvPr/>
        </p:nvSpPr>
        <p:spPr>
          <a:xfrm>
            <a:off x="6782764" y="2420999"/>
            <a:ext cx="299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multi-target if required</a:t>
            </a:r>
          </a:p>
        </p:txBody>
      </p:sp>
    </p:spTree>
    <p:extLst>
      <p:ext uri="{BB962C8B-B14F-4D97-AF65-F5344CB8AC3E}">
        <p14:creationId xmlns:p14="http://schemas.microsoft.com/office/powerpoint/2010/main" val="89773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99E5-1401-1C0F-776F-5EC8E2524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1737-1189-0BAA-BF2E-7025878715F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Me Junk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79583-60AB-09C9-2D4D-841938EE5318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Consultant</a:t>
            </a:r>
          </a:p>
          <a:p>
            <a:endParaRPr lang="en-US" dirty="0"/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>
            <a:extLst>
              <a:ext uri="{FF2B5EF4-FFF2-40B4-BE49-F238E27FC236}">
                <a16:creationId xmlns:a16="http://schemas.microsoft.com/office/drawing/2014/main" id="{A287D60C-3356-4748-A437-0AFA13AE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91534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>
            <a:extLst>
              <a:ext uri="{FF2B5EF4-FFF2-40B4-BE49-F238E27FC236}">
                <a16:creationId xmlns:a16="http://schemas.microsoft.com/office/drawing/2014/main" id="{F1C72D51-7910-899F-E878-C2FB9D3E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5087766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D8642-9D5A-CAFC-D61F-6CAF6E40D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698339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3968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D42E-B649-C996-3686-577C491F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Upgrade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7FCE4-1B0C-0442-3F6D-4871D594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5C004C-709D-7278-000E-4F31A820F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42827"/>
              </p:ext>
            </p:extLst>
          </p:nvPr>
        </p:nvGraphicFramePr>
        <p:xfrm>
          <a:off x="1606309" y="1703047"/>
          <a:ext cx="897938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1448">
                  <a:extLst>
                    <a:ext uri="{9D8B030D-6E8A-4147-A177-3AD203B41FA5}">
                      <a16:colId xmlns:a16="http://schemas.microsoft.com/office/drawing/2014/main" val="610753622"/>
                    </a:ext>
                  </a:extLst>
                </a:gridCol>
                <a:gridCol w="2326511">
                  <a:extLst>
                    <a:ext uri="{9D8B030D-6E8A-4147-A177-3AD203B41FA5}">
                      <a16:colId xmlns:a16="http://schemas.microsoft.com/office/drawing/2014/main" val="2855009004"/>
                    </a:ext>
                  </a:extLst>
                </a:gridCol>
                <a:gridCol w="2011422">
                  <a:extLst>
                    <a:ext uri="{9D8B030D-6E8A-4147-A177-3AD203B41FA5}">
                      <a16:colId xmlns:a16="http://schemas.microsoft.com/office/drawing/2014/main" val="248575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15171A"/>
                          </a:solidFill>
                          <a:effectLst/>
                        </a:rPr>
                        <a:t>DEPENDENCY</a:t>
                      </a:r>
                      <a:endParaRPr lang="en-US" sz="1600" b="1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15171A"/>
                          </a:solidFill>
                          <a:effectLst/>
                        </a:rPr>
                        <a:t>CURRENT VERSION</a:t>
                      </a:r>
                      <a:endParaRPr lang="en-US" sz="1600" b="1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15171A"/>
                          </a:solidFill>
                          <a:effectLst/>
                        </a:rPr>
                        <a:t>TARGET VERSION</a:t>
                      </a:r>
                      <a:endParaRPr lang="en-US" sz="1600" b="1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37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15171A"/>
                          </a:solidFill>
                          <a:effectLst/>
                        </a:rPr>
                        <a:t>Antlr4</a:t>
                      </a:r>
                      <a:endParaRPr lang="en-US" sz="1600" b="0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3.5.0.2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4.6.6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9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AutoMapper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5.1.1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10.1.1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839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AutoMapper.EF6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0.5.0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2.1.1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165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DelegateDecompiler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0.18.1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0.32.0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284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DelegateDecompiler.EntityFramework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0.18.1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0.32.0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14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EntityFramework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6.1.3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6.4.4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47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FluentNHibernate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2.1.1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3.2.1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0634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FluentValidation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6.2.1.0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8.6.1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377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FluentValidation.Mvc5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6.2.1.0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8.6.1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124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MediatR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2.1.0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12.0.1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750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NHibernate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5.2.5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15171A"/>
                          </a:solidFill>
                          <a:effectLst/>
                        </a:rPr>
                        <a:t>5.3.3</a:t>
                      </a:r>
                      <a:endParaRPr lang="en-US" sz="1600" b="0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8678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743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41C8-02ED-41BA-33CC-550F8EE7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5EE81-48E4-E571-93BD-38DDF97B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5A2D1-5604-A608-462D-006A20A2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445" y="1701697"/>
            <a:ext cx="3323091" cy="4379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F617B-3B2D-10D7-0182-0F28A2BA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5" y="2221774"/>
            <a:ext cx="7772400" cy="30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5386-0CC5-CA14-779F-BCDAE1C6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Controller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12116-924E-F060-05DD-0DB60266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074" name="Picture 2" descr="Mount Everest simulation - Interactive - CBC.ca">
            <a:extLst>
              <a:ext uri="{FF2B5EF4-FFF2-40B4-BE49-F238E27FC236}">
                <a16:creationId xmlns:a16="http://schemas.microsoft.com/office/drawing/2014/main" id="{CD9445D4-7C8B-F126-316B-086CEC4E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45555"/>
            <a:ext cx="7158038" cy="43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491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194-BA2A-ACF1-0E5D-30D58A7B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Meh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F4517-A94F-0C71-999C-D518C4351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0B121-ACFC-A482-6669-EC2C727C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80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B86-BB46-E200-2F6A-1184260B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Migration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9592B-5BED-D645-49A2-1F2F6E118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0" y="2540794"/>
            <a:ext cx="5588000" cy="2921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21356-A474-7F37-3F49-1D672D14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99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6E7E-0245-9AD6-E628-44A18EB3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E29B-96A6-66B6-8E97-33DA329BD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9775" cy="4351338"/>
          </a:xfrm>
        </p:spPr>
        <p:txBody>
          <a:bodyPr/>
          <a:lstStyle/>
          <a:p>
            <a:r>
              <a:rPr lang="en-US" dirty="0" err="1"/>
              <a:t>Kinda</a:t>
            </a:r>
            <a:r>
              <a:rPr lang="en-US" dirty="0"/>
              <a:t> there in ASP.MVC “Classic”</a:t>
            </a:r>
          </a:p>
          <a:p>
            <a:r>
              <a:rPr lang="en-US" dirty="0"/>
              <a:t>Will likely require migration</a:t>
            </a:r>
          </a:p>
          <a:p>
            <a:r>
              <a:rPr lang="en-US" dirty="0"/>
              <a:t>Not really worth trying to share</a:t>
            </a:r>
          </a:p>
          <a:p>
            <a:r>
              <a:rPr lang="en-US" dirty="0"/>
              <a:t>Stock container may not be possible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8AD7-E81A-BE9C-11BE-17C7638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95639-4F36-4F40-DAF3-E8F84C9C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75" y="2091484"/>
            <a:ext cx="6179649" cy="38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6796-AB76-A33C-6C21-FD1F2EBD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CDA15-988F-A5CD-DF16-DB0FE52BE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772" y="1825625"/>
            <a:ext cx="702245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BEA0B-68DC-9175-2E33-FCA9F630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09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A32B-76E9-DD3C-B69C-303EC595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Migration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63A18-4527-69C6-004E-CA9842D0C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2972594"/>
            <a:ext cx="7924800" cy="2057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D34F0-F74D-91E3-33BC-E47B8D98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5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B9DD-E276-07FB-0FCB-1A91782C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Bundling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AD946-04A4-268E-CAD1-AC5D1111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97AED6-2CE3-E867-4D07-7359B328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1988344"/>
            <a:ext cx="8001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2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658D-5691-878D-267D-C39B49A6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Bundling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5AF30-9B7D-8394-00D8-7689ECF8C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50" y="1886744"/>
            <a:ext cx="7861300" cy="42291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BF0FD-445D-E133-DC54-827C7BF0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1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5F32-DB64-CF92-3B9B-6F445D3A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FC67-538A-6AB5-67F6-DCF9DA10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 descr="UPDATED: How Do Road Construction Costs in Your State Compare Nationally? –  Midwest Economic Policy Institute">
            <a:extLst>
              <a:ext uri="{FF2B5EF4-FFF2-40B4-BE49-F238E27FC236}">
                <a16:creationId xmlns:a16="http://schemas.microsoft.com/office/drawing/2014/main" id="{8C5F677F-A785-9127-E293-4E87296450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43" y="2129742"/>
            <a:ext cx="8464779" cy="36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761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7AF6-BAFE-E8A2-DC52-F8F2194E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Bundling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7F01-05CA-F87B-DBBE-3F246A257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OSS library (</a:t>
            </a:r>
            <a:r>
              <a:rPr lang="en-US" dirty="0" err="1"/>
              <a:t>WebOptimizer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 to ASP.NET MVC 5</a:t>
            </a:r>
          </a:p>
          <a:p>
            <a:pPr lvl="1"/>
            <a:r>
              <a:rPr lang="en-US" dirty="0"/>
              <a:t>But not EXACTLY the same (not a drop-in replacement)</a:t>
            </a:r>
          </a:p>
          <a:p>
            <a:pPr lvl="1"/>
            <a:r>
              <a:rPr lang="en-US" dirty="0"/>
              <a:t>URLs and options differ</a:t>
            </a:r>
          </a:p>
          <a:p>
            <a:r>
              <a:rPr lang="en-US" dirty="0"/>
              <a:t>External </a:t>
            </a:r>
            <a:r>
              <a:rPr lang="en-US" dirty="0" err="1"/>
              <a:t>node.js</a:t>
            </a:r>
            <a:r>
              <a:rPr lang="en-US" dirty="0"/>
              <a:t> tool</a:t>
            </a:r>
          </a:p>
          <a:p>
            <a:pPr lvl="1"/>
            <a:r>
              <a:rPr lang="en-US" dirty="0"/>
              <a:t>Webpack etc.</a:t>
            </a:r>
          </a:p>
          <a:p>
            <a:pPr lvl="1"/>
            <a:r>
              <a:rPr lang="en-US" dirty="0"/>
              <a:t>New tool and new build pipeline</a:t>
            </a:r>
          </a:p>
          <a:p>
            <a:pPr lvl="1"/>
            <a:r>
              <a:rPr lang="en-US" dirty="0"/>
              <a:t>May not be compatible with existing libraries</a:t>
            </a:r>
          </a:p>
          <a:p>
            <a:pPr lvl="1"/>
            <a:r>
              <a:rPr lang="en-US" dirty="0"/>
              <a:t>May not be compatible with control/component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6B775-4365-51DF-4A7A-556FF619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1CC2-65B7-DA6C-4C43-DB9E3357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WebOptimizer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2930C-0CFE-6785-8423-77542AC4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3F260-40E4-20A1-194C-4AD6B3A9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2211889"/>
            <a:ext cx="58166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803123-6B62-0DEC-85D6-D0B982C7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3910716"/>
            <a:ext cx="3390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1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4ED97-8B6E-B469-D267-2CCEAA7F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Bundling Pipelines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56C0A-3B07-66DA-00CD-14AE762445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Legacy requests use legacy pipeline</a:t>
            </a:r>
          </a:p>
          <a:p>
            <a:r>
              <a:rPr lang="en-US" dirty="0"/>
              <a:t>.NET 8 requests use new pipeline</a:t>
            </a:r>
          </a:p>
          <a:p>
            <a:r>
              <a:rPr lang="en-US" dirty="0"/>
              <a:t>Static assets are shared between both</a:t>
            </a:r>
          </a:p>
          <a:p>
            <a:r>
              <a:rPr lang="en-US" dirty="0"/>
              <a:t>Do not want to duplicate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4525E-1404-1B19-841A-695F44C8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F1EEC5-E3C3-4C6D-A01D-B55318D40D00}"/>
              </a:ext>
            </a:extLst>
          </p:cNvPr>
          <p:cNvSpPr/>
          <p:nvPr/>
        </p:nvSpPr>
        <p:spPr>
          <a:xfrm>
            <a:off x="8776504" y="4562355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42B87-9281-7D18-4311-C300384F910D}"/>
              </a:ext>
            </a:extLst>
          </p:cNvPr>
          <p:cNvSpPr/>
          <p:nvPr/>
        </p:nvSpPr>
        <p:spPr>
          <a:xfrm>
            <a:off x="6866681" y="27895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A3E88B-529E-FB55-2B0C-423FEC92977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096000" y="3028137"/>
            <a:ext cx="328335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DCFE45C-8750-B6D7-167E-5496080D9CFC}"/>
              </a:ext>
            </a:extLst>
          </p:cNvPr>
          <p:cNvSpPr/>
          <p:nvPr/>
        </p:nvSpPr>
        <p:spPr>
          <a:xfrm>
            <a:off x="9379350" y="2789500"/>
            <a:ext cx="1447800" cy="47727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Bundle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5C07-776F-720E-09B2-4B547F1628A2}"/>
              </a:ext>
            </a:extLst>
          </p:cNvPr>
          <p:cNvSpPr/>
          <p:nvPr/>
        </p:nvSpPr>
        <p:spPr>
          <a:xfrm>
            <a:off x="10629900" y="4562355"/>
            <a:ext cx="1447800" cy="477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Bundle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58183FC-44B9-FE04-5570-4F8F56DFDAD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96000" y="3692324"/>
            <a:ext cx="4533900" cy="1108668"/>
          </a:xfrm>
          <a:prstGeom prst="bentConnector3">
            <a:avLst>
              <a:gd name="adj1" fmla="val 5306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8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F87AD-1484-1CB7-FB72-3AAA0A12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Asset Duplication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207E-8BB5-2606-0F11-D40B6338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47863-AB74-19FB-3DAF-D8885F6D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7" y="2848925"/>
            <a:ext cx="7772400" cy="206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EF0A9-2AEC-AB03-CD81-E46EC4F2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617" y="1784912"/>
            <a:ext cx="3454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50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6B8D-C9F6-C9B2-548F-4197F204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MVC Slice Migration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535E-0EE6-FAD9-3C4C-8DEA1BBF4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Copy Controller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Correct namespaces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Migrate any filters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business logic and models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Pull in any packages needed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Make sure controllers also compiles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views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Pull in any </a:t>
            </a:r>
            <a:r>
              <a:rPr lang="en-US" dirty="0" err="1"/>
              <a:t>HtmlHelper</a:t>
            </a:r>
            <a:r>
              <a:rPr lang="en-US" dirty="0"/>
              <a:t> extensions and correct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Convert child actions to view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Delete ASP.NET MVC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EA196-D983-78AD-BF2D-10736042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0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91A2-047F-7686-150D-535080F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(ugh)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465B0-1297-E6CF-E382-25D0CDAC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098" name="Picture 2" descr="Readonly session will retrieve the session state from the framework app">
            <a:extLst>
              <a:ext uri="{FF2B5EF4-FFF2-40B4-BE49-F238E27FC236}">
                <a16:creationId xmlns:a16="http://schemas.microsoft.com/office/drawing/2014/main" id="{D46515EE-0D73-8375-5C2B-351EA5FE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60" y="1750713"/>
            <a:ext cx="7366080" cy="454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637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10E1-BAA8-A205-2710-23E2E4EB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(ugh)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6B6E1-2628-3BB9-291F-607CA04F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122" name="Picture 2" descr="Writeable session state protocol starts with the the same as the readonl">
            <a:extLst>
              <a:ext uri="{FF2B5EF4-FFF2-40B4-BE49-F238E27FC236}">
                <a16:creationId xmlns:a16="http://schemas.microsoft.com/office/drawing/2014/main" id="{34616E58-F582-A937-3293-63389CFE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90688"/>
            <a:ext cx="501659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142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D5D0-8257-D752-2299-184DA5EF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Configuration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7768B-C73F-3CCD-B566-1428B926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3B0A-AB06-8017-401E-2A8953EF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03820"/>
            <a:ext cx="7772400" cy="20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5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4322-CF7F-C716-F085-948F9E5C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Configuration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3D912-FF1F-B24B-70B4-B2BB22B9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45CFA-D619-24F3-CC6C-699311B3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55611"/>
            <a:ext cx="7772400" cy="31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2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1861-A07F-9824-4FCC-8BBC78E8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2629A-D19A-72DC-F0BE-BD9A01F5F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ASP.NET Session and ASP.NET Core Session quite different</a:t>
            </a:r>
          </a:p>
          <a:p>
            <a:pPr lvl="1"/>
            <a:r>
              <a:rPr lang="en-US" dirty="0"/>
              <a:t>Transparent vs. explicit serialization</a:t>
            </a:r>
          </a:p>
          <a:p>
            <a:pPr lvl="1"/>
            <a:r>
              <a:rPr lang="en-US" dirty="0"/>
              <a:t>Locking</a:t>
            </a:r>
          </a:p>
          <a:p>
            <a:pPr lvl="1"/>
            <a:r>
              <a:rPr lang="en-US" dirty="0"/>
              <a:t>Persistence options</a:t>
            </a:r>
          </a:p>
          <a:p>
            <a:r>
              <a:rPr lang="en-US" dirty="0"/>
              <a:t>Wrapped ASP.NET Core session</a:t>
            </a:r>
          </a:p>
          <a:p>
            <a:pPr lvl="1"/>
            <a:r>
              <a:rPr lang="en-US" dirty="0"/>
              <a:t>Adapters can use ASP.NET Core session</a:t>
            </a:r>
          </a:p>
          <a:p>
            <a:pPr lvl="1"/>
            <a:r>
              <a:rPr lang="en-US" dirty="0"/>
              <a:t>Good for shared code migrating session</a:t>
            </a:r>
          </a:p>
          <a:p>
            <a:r>
              <a:rPr lang="en-US" dirty="0"/>
              <a:t>Remote App Session State</a:t>
            </a:r>
          </a:p>
          <a:p>
            <a:pPr lvl="1"/>
            <a:r>
              <a:rPr lang="en-US" dirty="0"/>
              <a:t>Explicitly call to remote app for session state</a:t>
            </a:r>
          </a:p>
          <a:p>
            <a:pPr lvl="1"/>
            <a:r>
              <a:rPr lang="en-US" dirty="0"/>
              <a:t>Standalone session state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76913-FFC5-9A18-437E-5D2D1380B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1E90A-98C8-1EB4-2627-6223E645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8E4C7-9668-F88C-42B1-364E8030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91" y="214943"/>
            <a:ext cx="10143018" cy="61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9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B98B-88CC-6CAA-985C-450E680F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Session App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1D08-3F56-F78C-8B73-F6C55BB7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10645-B1A4-915C-BEA5-73F4CFA20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78873"/>
            <a:ext cx="7772400" cy="1500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97A056-74D9-A317-AC9E-0CE111F56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323233"/>
            <a:ext cx="7772400" cy="18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8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3FF3-8880-156A-8198-912F94C3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929C-E4FA-9C92-40CF-BAA1B6A3B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scheduling and queueing extension</a:t>
            </a:r>
          </a:p>
          <a:p>
            <a:r>
              <a:rPr lang="en-US" dirty="0"/>
              <a:t>Supports both ASP.NET 4.x and ASP.NET Core</a:t>
            </a:r>
          </a:p>
          <a:p>
            <a:r>
              <a:rPr lang="en-US" dirty="0"/>
              <a:t>Persistence of jobs is also cross-platform</a:t>
            </a:r>
          </a:p>
          <a:p>
            <a:r>
              <a:rPr lang="en-US" dirty="0"/>
              <a:t>Supports multiple queues</a:t>
            </a:r>
          </a:p>
          <a:p>
            <a:r>
              <a:rPr lang="en-US" dirty="0"/>
              <a:t>Do NOT want work to be duplicated</a:t>
            </a:r>
          </a:p>
          <a:p>
            <a:r>
              <a:rPr lang="en-US" dirty="0"/>
              <a:t>Jobs can exist in any .NET library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0C495-39A2-E733-46C8-0421EF9C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9264-88BA-75F6-C39B-45C6F380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404B3-593F-8D7D-71B4-7674738D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3D5D3-EB9C-43E3-542D-38C848FF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6585"/>
            <a:ext cx="7772133" cy="3465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80D5F9-27BD-3F8B-B4D7-DD2E911C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92161"/>
            <a:ext cx="7772400" cy="18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8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6200000" flipH="1">
            <a:off x="3616524" y="3211576"/>
            <a:ext cx="1930546" cy="200079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8</a:t>
            </a:r>
          </a:p>
          <a:p>
            <a:r>
              <a:rPr lang="en-US" dirty="0"/>
              <a:t>Job: .NET 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6200000" flipV="1">
            <a:off x="4242998" y="2775603"/>
            <a:ext cx="1849991" cy="172538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3581400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4530634" y="2061807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</p:spTree>
    <p:extLst>
      <p:ext uri="{BB962C8B-B14F-4D97-AF65-F5344CB8AC3E}">
        <p14:creationId xmlns:p14="http://schemas.microsoft.com/office/powerpoint/2010/main" val="1989473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6200000" flipH="1">
            <a:off x="3616524" y="3211576"/>
            <a:ext cx="1930546" cy="200079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8</a:t>
            </a:r>
          </a:p>
          <a:p>
            <a:r>
              <a:rPr lang="en-US" dirty="0"/>
              <a:t>Job: .NET 4.8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5400000" flipH="1" flipV="1">
            <a:off x="6033699" y="2710288"/>
            <a:ext cx="1849991" cy="185601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3581400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6030685" y="2066969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</p:spTree>
    <p:extLst>
      <p:ext uri="{BB962C8B-B14F-4D97-AF65-F5344CB8AC3E}">
        <p14:creationId xmlns:p14="http://schemas.microsoft.com/office/powerpoint/2010/main" val="1438881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6200000" flipV="1">
            <a:off x="4242998" y="2775603"/>
            <a:ext cx="1849991" cy="172538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4.8</a:t>
            </a:r>
          </a:p>
          <a:p>
            <a:r>
              <a:rPr lang="en-US" dirty="0"/>
              <a:t>Job: .NET 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5" idx="2"/>
            <a:endCxn id="7" idx="4"/>
          </p:cNvCxnSpPr>
          <p:nvPr/>
        </p:nvCxnSpPr>
        <p:spPr>
          <a:xfrm rot="5400000">
            <a:off x="6579617" y="3146261"/>
            <a:ext cx="1930546" cy="213142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4443549" y="206696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6712133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</p:spTree>
    <p:extLst>
      <p:ext uri="{BB962C8B-B14F-4D97-AF65-F5344CB8AC3E}">
        <p14:creationId xmlns:p14="http://schemas.microsoft.com/office/powerpoint/2010/main" val="2978282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5400000" flipH="1" flipV="1">
            <a:off x="6033699" y="2710288"/>
            <a:ext cx="1849991" cy="185601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4.8</a:t>
            </a:r>
          </a:p>
          <a:p>
            <a:r>
              <a:rPr lang="en-US" dirty="0"/>
              <a:t>Job: .NET 4.8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5" idx="2"/>
            <a:endCxn id="7" idx="4"/>
          </p:cNvCxnSpPr>
          <p:nvPr/>
        </p:nvCxnSpPr>
        <p:spPr>
          <a:xfrm rot="5400000">
            <a:off x="6579617" y="3146261"/>
            <a:ext cx="1930546" cy="213142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6009459" y="2052375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6712133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</p:spTree>
    <p:extLst>
      <p:ext uri="{BB962C8B-B14F-4D97-AF65-F5344CB8AC3E}">
        <p14:creationId xmlns:p14="http://schemas.microsoft.com/office/powerpoint/2010/main" val="1869118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379F-FB66-0289-7E3A-548763C8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Configuration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2D3BF-D0DA-6014-92A4-665261AB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0B89B-1B51-06AA-9610-5BF54C2E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0212"/>
            <a:ext cx="7772400" cy="21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73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1606-0DDB-BB31-0F69-9D2F2214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Cross-App Queueing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DB2ED-8F95-1B79-0B2D-F85750B9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C76E6-03A3-40B0-9784-867DFA5F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03886"/>
            <a:ext cx="7772400" cy="3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7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0829-6F60-DEDB-DFD8-FED36E35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30296-D07D-584C-3875-210448710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dependent on authentication scheme</a:t>
            </a:r>
          </a:p>
          <a:p>
            <a:r>
              <a:rPr lang="en-US" dirty="0"/>
              <a:t>Cookie auth can be shared</a:t>
            </a:r>
          </a:p>
          <a:p>
            <a:pPr lvl="1"/>
            <a:r>
              <a:rPr lang="en-US" dirty="0"/>
              <a:t>Effectively SSO with cookies</a:t>
            </a:r>
          </a:p>
          <a:p>
            <a:pPr lvl="1"/>
            <a:r>
              <a:rPr lang="en-US" dirty="0"/>
              <a:t>Sign in/out with either app</a:t>
            </a:r>
          </a:p>
          <a:p>
            <a:pPr lvl="1"/>
            <a:r>
              <a:rPr lang="en-US" dirty="0"/>
              <a:t>Need to have matching data protection settings</a:t>
            </a:r>
          </a:p>
          <a:p>
            <a:r>
              <a:rPr lang="en-US" dirty="0"/>
              <a:t>Remote authentication</a:t>
            </a:r>
          </a:p>
          <a:p>
            <a:pPr lvl="1"/>
            <a:r>
              <a:rPr lang="en-US" dirty="0"/>
              <a:t>Similar to shared session</a:t>
            </a:r>
          </a:p>
          <a:p>
            <a:pPr lvl="1"/>
            <a:r>
              <a:rPr lang="en-US" dirty="0"/>
              <a:t>API calls to ASP.NET MVC 5 application to populate identity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C7817-9A71-2C43-8E3F-63174B30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BFD33-C22F-4C14-8102-1971F614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14326-962D-2D38-573E-5D3791B7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81" y="1105989"/>
            <a:ext cx="11321190" cy="46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98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BD40E2-AB08-FDAE-C26F-AEAD30A1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AC570-7C5A-0527-90DD-D7945710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4841A-EAE6-0B12-444D-2C697FB2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52" y="2949099"/>
            <a:ext cx="7760096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3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CE38-95A1-8838-DC3C-EA6AE40D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Authentication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D253A-BBCA-41FA-7E6B-5A37DC3B8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1CAC9-813B-3885-83B2-267A3E09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751" y="5297591"/>
            <a:ext cx="3404498" cy="11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F03D2-1055-3115-A209-3A6D3F53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6934"/>
            <a:ext cx="7772400" cy="34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8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BE1A-05C3-6ECB-D5F7-FE92FEC8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Middleware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0F52B-064A-DA8F-84C8-B2765793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ASP.NET/IIS Middleware</a:t>
            </a:r>
          </a:p>
          <a:p>
            <a:pPr lvl="1"/>
            <a:r>
              <a:rPr lang="en-US" dirty="0"/>
              <a:t>Most have equivalents in ASP.NET Core</a:t>
            </a:r>
          </a:p>
          <a:p>
            <a:pPr lvl="1"/>
            <a:r>
              <a:rPr lang="en-US" dirty="0"/>
              <a:t>Most will be in </a:t>
            </a:r>
            <a:r>
              <a:rPr lang="en-US" dirty="0" err="1"/>
              <a:t>web.config</a:t>
            </a:r>
            <a:endParaRPr lang="en-US" dirty="0"/>
          </a:p>
          <a:p>
            <a:pPr lvl="1"/>
            <a:r>
              <a:rPr lang="en-US" dirty="0"/>
              <a:t>But can be in </a:t>
            </a:r>
            <a:r>
              <a:rPr lang="en-US" dirty="0" err="1"/>
              <a:t>app.config</a:t>
            </a:r>
            <a:r>
              <a:rPr lang="en-US" dirty="0"/>
              <a:t> or </a:t>
            </a:r>
            <a:r>
              <a:rPr lang="en-US" dirty="0" err="1"/>
              <a:t>machine.config</a:t>
            </a:r>
            <a:r>
              <a:rPr lang="en-US" dirty="0"/>
              <a:t> or directly in IIS</a:t>
            </a:r>
          </a:p>
          <a:p>
            <a:r>
              <a:rPr lang="en-US" dirty="0"/>
              <a:t>ASP.NET MVC Middleware</a:t>
            </a:r>
          </a:p>
          <a:p>
            <a:pPr lvl="1"/>
            <a:r>
              <a:rPr lang="en-US" dirty="0"/>
              <a:t>Some may workaround limitations</a:t>
            </a:r>
          </a:p>
          <a:p>
            <a:pPr lvl="1"/>
            <a:r>
              <a:rPr lang="en-US" dirty="0"/>
              <a:t>Some may not be needed</a:t>
            </a:r>
          </a:p>
          <a:p>
            <a:pPr lvl="1"/>
            <a:r>
              <a:rPr lang="en-US" dirty="0"/>
              <a:t>All should be evaluated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733FE-6698-F8FF-C865-B5A3BE88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4DED-7A58-D6B9-637F-D8C38150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4C5A3-1BE1-F8BC-8D30-E58F97FD5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32" y="1825625"/>
            <a:ext cx="797933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F15C6-DC04-E407-CA1F-D217759F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61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E8C5-7F9B-9803-048E-F236D45A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AB308-F245-0957-891C-7EE5C1484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173" y="1825625"/>
            <a:ext cx="6129654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35096-F6A6-09FD-67B7-13DD1587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76F2-579A-D38A-48E5-820DD972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Filter Migrated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5FDC9-68AC-090B-EAE1-3483A1B65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366" y="1424325"/>
            <a:ext cx="6775268" cy="52971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6939-4AD5-F054-6889-AF884B1C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284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EED8-ED7F-4AE4-D3C8-998F651F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Identity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05189-B35D-FC65-F0F3-B97145CA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last thing to do</a:t>
            </a:r>
          </a:p>
          <a:p>
            <a:r>
              <a:rPr lang="en-US" dirty="0"/>
              <a:t>Schema etc. do not match</a:t>
            </a:r>
          </a:p>
          <a:p>
            <a:r>
              <a:rPr lang="en-US" dirty="0"/>
              <a:t>Completely custom migration code</a:t>
            </a:r>
          </a:p>
          <a:p>
            <a:endParaRPr lang="en-US" dirty="0"/>
          </a:p>
          <a:p>
            <a:r>
              <a:rPr lang="en-US" dirty="0"/>
              <a:t>Good luck!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4F7A0-30FD-2DA3-F02A-B131A7AD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952D-0200-955B-6B4D-610F2206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off the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0175-464B-BD56-D3F4-33C4F9B79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Enable session on ASP.NET Core, disable on ASP.NET MVC 5</a:t>
            </a:r>
          </a:p>
          <a:p>
            <a:r>
              <a:rPr lang="en-US" dirty="0"/>
              <a:t>Remove all remaining controllers and HTTP endpoints in MVC 5</a:t>
            </a:r>
          </a:p>
          <a:p>
            <a:r>
              <a:rPr lang="en-US" dirty="0"/>
              <a:t>Disable remote authentication, session in ASP.NET Core</a:t>
            </a:r>
          </a:p>
          <a:p>
            <a:r>
              <a:rPr lang="en-US" dirty="0"/>
              <a:t>Remove any shims for bridging MVC 5</a:t>
            </a:r>
          </a:p>
          <a:p>
            <a:r>
              <a:rPr lang="en-US" dirty="0"/>
              <a:t>Monitor for any traffic in MVC 5 application</a:t>
            </a:r>
          </a:p>
          <a:p>
            <a:endParaRPr lang="en-US" dirty="0"/>
          </a:p>
          <a:p>
            <a:r>
              <a:rPr lang="en-US" dirty="0"/>
              <a:t>Remove the MVC 5 application from code, pipelines, and deployments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BE336-663F-A7C6-C9C4-B89907CD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7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BF6D-D667-2CB1-C2AA-C3A2BA09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off the lights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BF2B3-EC3A-663F-3FCC-7430FD7BF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900" y="1893094"/>
            <a:ext cx="7442200" cy="4216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CA044-FCAC-573F-9F3B-51E9CF08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61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68A4-EE27-12B8-BF5F-4A341821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94C01-A3CB-CA5D-551C-B51B297F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Incremental migration minimizes risk with small, verifiable deployments</a:t>
            </a:r>
          </a:p>
          <a:p>
            <a:endParaRPr lang="en-US" dirty="0"/>
          </a:p>
          <a:p>
            <a:r>
              <a:rPr lang="en-US" dirty="0"/>
              <a:t>Except for </a:t>
            </a:r>
            <a:r>
              <a:rPr lang="en-US" dirty="0" err="1"/>
              <a:t>WebForms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System.Web</a:t>
            </a:r>
            <a:r>
              <a:rPr lang="en-US" dirty="0"/>
              <a:t> Adapters enables incremental migration with YARP</a:t>
            </a:r>
          </a:p>
          <a:p>
            <a:endParaRPr lang="en-US" dirty="0"/>
          </a:p>
          <a:p>
            <a:r>
              <a:rPr lang="en-US" dirty="0"/>
              <a:t>There will always be something unique but </a:t>
            </a:r>
            <a:r>
              <a:rPr lang="en-US" dirty="0" err="1"/>
              <a:t>overcomable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Avoid architectural “improvements” and focus on lift-and-shift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0D779-4080-29A0-1E11-9436D24E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45D4F-9B13-A3D6-E7BD-643D42BE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7DB89-0109-3FAD-44CA-DD661B3DC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88F3B-3787-BD36-A3B0-A9D1E3D7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55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</a:t>
            </a:r>
            <a:br>
              <a:rPr lang="en-US" sz="6600" dirty="0">
                <a:solidFill>
                  <a:prstClr val="black"/>
                </a:solidFill>
              </a:rPr>
            </a:br>
            <a:r>
              <a:rPr lang="en-US" sz="6600" dirty="0">
                <a:solidFill>
                  <a:prstClr val="black"/>
                </a:solidFill>
              </a:rPr>
              <a:t>.NET 8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13575" y="3429000"/>
            <a:ext cx="7544105" cy="323095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200" dirty="0"/>
              <a:t>DDD with Vertical Slice Architecture Training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Oct 21st-23rd in Munich</a:t>
            </a:r>
          </a:p>
          <a:p>
            <a:pPr algn="l"/>
            <a:r>
              <a:rPr lang="en-US" sz="3200" dirty="0"/>
              <a:t>Dec 10th-12th in Milan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20% discount code </a:t>
            </a:r>
            <a:r>
              <a:rPr lang="en-US" sz="3200" b="1" dirty="0"/>
              <a:t>Community20</a:t>
            </a:r>
          </a:p>
          <a:p>
            <a:pPr algn="l"/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EC887-B9EB-03FD-B8CA-F2AC0189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405" y="3171243"/>
            <a:ext cx="3236410" cy="32364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57540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CC7F20-9845-BE3A-04E7-F1B6F15F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D6093-ADAF-9BC6-C48A-B60E78F1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19" y="0"/>
            <a:ext cx="619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35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</a:t>
            </a:r>
            <a:br>
              <a:rPr lang="en-US" sz="6600" dirty="0">
                <a:solidFill>
                  <a:prstClr val="black"/>
                </a:solidFill>
              </a:rPr>
            </a:br>
            <a:r>
              <a:rPr lang="en-US" sz="6600" dirty="0">
                <a:solidFill>
                  <a:prstClr val="black"/>
                </a:solidFill>
              </a:rPr>
              <a:t>.NET 8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82753" y="3296510"/>
            <a:ext cx="10901732" cy="3674238"/>
          </a:xfrm>
        </p:spPr>
        <p:txBody>
          <a:bodyPr>
            <a:normAutofit/>
          </a:bodyPr>
          <a:lstStyle/>
          <a:p>
            <a:r>
              <a:rPr lang="en-US" sz="3200" dirty="0"/>
              <a:t>Jimmy </a:t>
            </a:r>
            <a:r>
              <a:rPr lang="en-US" sz="3200" dirty="0" err="1"/>
              <a:t>Bogard</a:t>
            </a:r>
            <a:endParaRPr lang="en-US" sz="3200" dirty="0"/>
          </a:p>
          <a:p>
            <a:r>
              <a:rPr lang="en-US" sz="3200" dirty="0"/>
              <a:t>@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github.com/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jimmybogard.com</a:t>
            </a:r>
          </a:p>
          <a:p>
            <a:endParaRPr lang="en-US" sz="3200" dirty="0"/>
          </a:p>
          <a:p>
            <a:r>
              <a:rPr lang="en-US" sz="3200" dirty="0"/>
              <a:t>github.com/jbogard/presentations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489BE-FFDA-917B-2540-4F46B4ED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Survey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38C16-BE6F-2B1E-D14B-8F9F92B4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MVC HTTP endpoints (MVC and API controllers/actions)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Non-MVC HTTP endpoints (ASPX, ASHX, </a:t>
            </a:r>
            <a:r>
              <a:rPr lang="en-US" b="0" i="0" u="none" strike="noStrike" dirty="0" err="1">
                <a:solidFill>
                  <a:srgbClr val="15171A"/>
                </a:solidFill>
                <a:effectLst/>
                <a:latin typeface="inherit"/>
              </a:rPr>
              <a:t>etc</a:t>
            </a: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ASP.NET MVC middleware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ASP.NET middleware (</a:t>
            </a:r>
            <a:r>
              <a:rPr lang="en-US" b="0" i="0" u="none" strike="noStrike" dirty="0" err="1">
                <a:solidFill>
                  <a:srgbClr val="15171A"/>
                </a:solidFill>
                <a:effectLst/>
                <a:latin typeface="inherit"/>
              </a:rPr>
              <a:t>web.config</a:t>
            </a: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 </a:t>
            </a:r>
            <a:r>
              <a:rPr lang="en-US" b="0" i="0" u="none" strike="noStrike" dirty="0" err="1">
                <a:solidFill>
                  <a:srgbClr val="15171A"/>
                </a:solidFill>
                <a:effectLst/>
                <a:latin typeface="inherit"/>
              </a:rPr>
              <a:t>etc</a:t>
            </a: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Library Dependencies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Component Dependencies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14A-4E8C-4985-813D-DBC41BA9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77E35-1839-D786-0156-F36B28F2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C2C80C-D4C2-5709-E8BE-8B713C84A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MVC 5 w/ Razor</a:t>
            </a:r>
          </a:p>
          <a:p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Session</a:t>
            </a:r>
          </a:p>
          <a:p>
            <a:r>
              <a:rPr lang="en-US" dirty="0" err="1"/>
              <a:t>Hangfire</a:t>
            </a:r>
            <a:endParaRPr lang="en-US" dirty="0"/>
          </a:p>
          <a:p>
            <a:r>
              <a:rPr lang="en-US" dirty="0"/>
              <a:t>“State of the Art” circa 2010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7D6AF-5B26-9EC4-EA2B-3B21CF64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4 Speaker Template" id="{160C6814-5F10-F84F-BC6B-0EFBF130D86D}" vid="{BE48963F-4068-1A40-8FD5-F77FB9E686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78725</TotalTime>
  <Words>1267</Words>
  <Application>Microsoft Macintosh PowerPoint</Application>
  <PresentationFormat>Widescreen</PresentationFormat>
  <Paragraphs>372</Paragraphs>
  <Slides>72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Calibri Light</vt:lpstr>
      <vt:lpstr>Inherit</vt:lpstr>
      <vt:lpstr>Inherit</vt:lpstr>
      <vt:lpstr>Lucida Console</vt:lpstr>
      <vt:lpstr>Rye</vt:lpstr>
      <vt:lpstr>Office Theme</vt:lpstr>
      <vt:lpstr>1_Office Theme</vt:lpstr>
      <vt:lpstr>Tales from the .NET 8 Migration Trenches</vt:lpstr>
      <vt:lpstr>Tales from the  .NET 8 Migration Trenches</vt:lpstr>
      <vt:lpstr>Me Junk</vt:lpstr>
      <vt:lpstr>Migration Strategy</vt:lpstr>
      <vt:lpstr>PowerPoint Presentation</vt:lpstr>
      <vt:lpstr>PowerPoint Presentation</vt:lpstr>
      <vt:lpstr>Cataloging</vt:lpstr>
      <vt:lpstr>Application Survey</vt:lpstr>
      <vt:lpstr>Sample Application</vt:lpstr>
      <vt:lpstr>MVC HTTP endpoints Inventory</vt:lpstr>
      <vt:lpstr>MVC HTTP endpoints Inventory</vt:lpstr>
      <vt:lpstr>ASP.NET MVC Features and Middleware</vt:lpstr>
      <vt:lpstr>ASP.NET MVC Middleware</vt:lpstr>
      <vt:lpstr>OWIN Middleware</vt:lpstr>
      <vt:lpstr>ASP.NET Middleware</vt:lpstr>
      <vt:lpstr>Dependencies</vt:lpstr>
      <vt:lpstr>System.Web Adapters</vt:lpstr>
      <vt:lpstr>System.Web Adapters</vt:lpstr>
      <vt:lpstr>System.Web Adapters</vt:lpstr>
      <vt:lpstr>System.Web Adapters</vt:lpstr>
      <vt:lpstr>System.Web Adapters</vt:lpstr>
      <vt:lpstr>System.Web Adapters</vt:lpstr>
      <vt:lpstr>Demo: .NET Upgrade Assistant</vt:lpstr>
      <vt:lpstr>First Step: Empty Proxy</vt:lpstr>
      <vt:lpstr>Empty Proxy</vt:lpstr>
      <vt:lpstr>Next Step: Shared Library</vt:lpstr>
      <vt:lpstr>End Goal</vt:lpstr>
      <vt:lpstr>What to Share?</vt:lpstr>
      <vt:lpstr>Target Framework(s)</vt:lpstr>
      <vt:lpstr>Dependency Upgrade</vt:lpstr>
      <vt:lpstr>Final Result</vt:lpstr>
      <vt:lpstr>First Controller</vt:lpstr>
      <vt:lpstr>Meh Demo</vt:lpstr>
      <vt:lpstr>Controller Migration</vt:lpstr>
      <vt:lpstr>Dependency Injection</vt:lpstr>
      <vt:lpstr>Dependency Injection</vt:lpstr>
      <vt:lpstr>View Migration</vt:lpstr>
      <vt:lpstr>ASP.NET MVC 5 Bundling</vt:lpstr>
      <vt:lpstr>ASP.NET MVC 5 Bundling</vt:lpstr>
      <vt:lpstr>ASP.NET Core Bundling Options</vt:lpstr>
      <vt:lpstr>WebOptimizer</vt:lpstr>
      <vt:lpstr>Dual Bundling Pipelines</vt:lpstr>
      <vt:lpstr>Avoiding Asset Duplication</vt:lpstr>
      <vt:lpstr>Typical MVC Slice Migration</vt:lpstr>
      <vt:lpstr>Session (ugh)</vt:lpstr>
      <vt:lpstr>Session (ugh) (cont.)</vt:lpstr>
      <vt:lpstr>ASP.NET MVC 5 Configuration</vt:lpstr>
      <vt:lpstr>ASP.NET Core Configuration</vt:lpstr>
      <vt:lpstr>Session Options</vt:lpstr>
      <vt:lpstr>Remote Session App Usage</vt:lpstr>
      <vt:lpstr>Hangfire</vt:lpstr>
      <vt:lpstr>Hangfire Usage</vt:lpstr>
      <vt:lpstr>Hangfire Job Execution </vt:lpstr>
      <vt:lpstr>Hangfire Job Execution </vt:lpstr>
      <vt:lpstr>Hangfire Job Execution </vt:lpstr>
      <vt:lpstr>Hangfire Job Execution </vt:lpstr>
      <vt:lpstr>Hangfire Configuration</vt:lpstr>
      <vt:lpstr>Cross-App Queueing</vt:lpstr>
      <vt:lpstr>Authentication Options</vt:lpstr>
      <vt:lpstr>Configuring Authentication</vt:lpstr>
      <vt:lpstr>Configuring Authentication</vt:lpstr>
      <vt:lpstr>Migrating Middleware</vt:lpstr>
      <vt:lpstr>Current Middleware</vt:lpstr>
      <vt:lpstr>ASP.NET MVC 5 Filter</vt:lpstr>
      <vt:lpstr>ASP.NET Core Filter Migrated</vt:lpstr>
      <vt:lpstr>ASP.NET Identity Migration</vt:lpstr>
      <vt:lpstr>Turning off the lights</vt:lpstr>
      <vt:lpstr>Turning off the lights</vt:lpstr>
      <vt:lpstr>Parting Thoughts</vt:lpstr>
      <vt:lpstr>Tales from the .NET 8 Migration Trenches</vt:lpstr>
      <vt:lpstr>PowerPoint Presentation</vt:lpstr>
      <vt:lpstr>Tales from the .NET 8 Migration Trenches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 [Contractor]</cp:lastModifiedBy>
  <cp:revision>261</cp:revision>
  <dcterms:created xsi:type="dcterms:W3CDTF">2014-12-03T11:14:03Z</dcterms:created>
  <dcterms:modified xsi:type="dcterms:W3CDTF">2024-10-09T10:29:08Z</dcterms:modified>
</cp:coreProperties>
</file>